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8" r:id="rId4"/>
    <p:sldId id="269" r:id="rId5"/>
    <p:sldId id="270" r:id="rId6"/>
    <p:sldId id="271" r:id="rId7"/>
    <p:sldId id="267" r:id="rId8"/>
    <p:sldId id="272" r:id="rId9"/>
    <p:sldId id="273" r:id="rId10"/>
    <p:sldId id="265" r:id="rId11"/>
    <p:sldId id="26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86" d="100"/>
          <a:sy n="86" d="100"/>
        </p:scale>
        <p:origin x="470"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g>
</file>

<file path=ppt/media/image11.jpg>
</file>

<file path=ppt/media/image12.jpeg>
</file>

<file path=ppt/media/image13.jpeg>
</file>

<file path=ppt/media/image14.jpg>
</file>

<file path=ppt/media/image15.jpg>
</file>

<file path=ppt/media/image16.png>
</file>

<file path=ppt/media/image17.png>
</file>

<file path=ppt/media/image2.jpeg>
</file>

<file path=ppt/media/image3.jpeg>
</file>

<file path=ppt/media/image4.jpeg>
</file>

<file path=ppt/media/image5.png>
</file>

<file path=ppt/media/image6.jpeg>
</file>

<file path=ppt/media/image7.pn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DF9C93-92CA-4414-AFA0-301B3B551424}" type="datetimeFigureOut">
              <a:rPr lang="en-IN" smtClean="0"/>
              <a:pPr/>
              <a:t>15-10-2020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543FB-5CA2-471A-8D37-6CF679E62EC9}" type="slidenum">
              <a:rPr lang="en-IN" smtClean="0"/>
              <a:pPr/>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4009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DF9C93-92CA-4414-AFA0-301B3B551424}" type="datetimeFigureOut">
              <a:rPr lang="en-IN" smtClean="0"/>
              <a:pPr/>
              <a:t>15-10-2020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543FB-5CA2-471A-8D37-6CF679E62EC9}" type="slidenum">
              <a:rPr lang="en-IN" smtClean="0"/>
              <a:pPr/>
              <a:t>‹#›</a:t>
            </a:fld>
            <a:endParaRPr lang="en-IN"/>
          </a:p>
        </p:txBody>
      </p:sp>
    </p:spTree>
    <p:extLst>
      <p:ext uri="{BB962C8B-B14F-4D97-AF65-F5344CB8AC3E}">
        <p14:creationId xmlns:p14="http://schemas.microsoft.com/office/powerpoint/2010/main" val="3890649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DF9C93-92CA-4414-AFA0-301B3B551424}" type="datetimeFigureOut">
              <a:rPr lang="en-IN" smtClean="0"/>
              <a:pPr/>
              <a:t>15-10-2020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543FB-5CA2-471A-8D37-6CF679E62EC9}" type="slidenum">
              <a:rPr lang="en-IN" smtClean="0"/>
              <a:pPr/>
              <a:t>‹#›</a:t>
            </a:fld>
            <a:endParaRPr lang="en-IN"/>
          </a:p>
        </p:txBody>
      </p:sp>
    </p:spTree>
    <p:extLst>
      <p:ext uri="{BB962C8B-B14F-4D97-AF65-F5344CB8AC3E}">
        <p14:creationId xmlns:p14="http://schemas.microsoft.com/office/powerpoint/2010/main" val="2318579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DF9C93-92CA-4414-AFA0-301B3B551424}" type="datetimeFigureOut">
              <a:rPr lang="en-IN" smtClean="0"/>
              <a:pPr/>
              <a:t>15-10-2020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543FB-5CA2-471A-8D37-6CF679E62EC9}" type="slidenum">
              <a:rPr lang="en-IN" smtClean="0"/>
              <a:pPr/>
              <a:t>‹#›</a:t>
            </a:fld>
            <a:endParaRPr lang="en-IN"/>
          </a:p>
        </p:txBody>
      </p:sp>
    </p:spTree>
    <p:extLst>
      <p:ext uri="{BB962C8B-B14F-4D97-AF65-F5344CB8AC3E}">
        <p14:creationId xmlns:p14="http://schemas.microsoft.com/office/powerpoint/2010/main" val="3858563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DF9C93-92CA-4414-AFA0-301B3B551424}" type="datetimeFigureOut">
              <a:rPr lang="en-IN" smtClean="0"/>
              <a:pPr/>
              <a:t>15-10-2020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543FB-5CA2-471A-8D37-6CF679E62EC9}" type="slidenum">
              <a:rPr lang="en-IN" smtClean="0"/>
              <a:pPr/>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663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DF9C93-92CA-4414-AFA0-301B3B551424}" type="datetimeFigureOut">
              <a:rPr lang="en-IN" smtClean="0"/>
              <a:pPr/>
              <a:t>15-10-2020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72543FB-5CA2-471A-8D37-6CF679E62EC9}" type="slidenum">
              <a:rPr lang="en-IN" smtClean="0"/>
              <a:pPr/>
              <a:t>‹#›</a:t>
            </a:fld>
            <a:endParaRPr lang="en-IN"/>
          </a:p>
        </p:txBody>
      </p:sp>
    </p:spTree>
    <p:extLst>
      <p:ext uri="{BB962C8B-B14F-4D97-AF65-F5344CB8AC3E}">
        <p14:creationId xmlns:p14="http://schemas.microsoft.com/office/powerpoint/2010/main" val="1566350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DF9C93-92CA-4414-AFA0-301B3B551424}" type="datetimeFigureOut">
              <a:rPr lang="en-IN" smtClean="0"/>
              <a:pPr/>
              <a:t>15-10-2020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72543FB-5CA2-471A-8D37-6CF679E62EC9}" type="slidenum">
              <a:rPr lang="en-IN" smtClean="0"/>
              <a:pPr/>
              <a:t>‹#›</a:t>
            </a:fld>
            <a:endParaRPr lang="en-IN"/>
          </a:p>
        </p:txBody>
      </p:sp>
    </p:spTree>
    <p:extLst>
      <p:ext uri="{BB962C8B-B14F-4D97-AF65-F5344CB8AC3E}">
        <p14:creationId xmlns:p14="http://schemas.microsoft.com/office/powerpoint/2010/main" val="2333341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9DF9C93-92CA-4414-AFA0-301B3B551424}" type="datetimeFigureOut">
              <a:rPr lang="en-IN" smtClean="0"/>
              <a:pPr/>
              <a:t>15-10-2020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72543FB-5CA2-471A-8D37-6CF679E62EC9}" type="slidenum">
              <a:rPr lang="en-IN" smtClean="0"/>
              <a:pPr/>
              <a:t>‹#›</a:t>
            </a:fld>
            <a:endParaRPr lang="en-IN"/>
          </a:p>
        </p:txBody>
      </p:sp>
    </p:spTree>
    <p:extLst>
      <p:ext uri="{BB962C8B-B14F-4D97-AF65-F5344CB8AC3E}">
        <p14:creationId xmlns:p14="http://schemas.microsoft.com/office/powerpoint/2010/main" val="210101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9DF9C93-92CA-4414-AFA0-301B3B551424}" type="datetimeFigureOut">
              <a:rPr lang="en-IN" smtClean="0"/>
              <a:pPr/>
              <a:t>15-10-2020</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772543FB-5CA2-471A-8D37-6CF679E62EC9}" type="slidenum">
              <a:rPr lang="en-IN" smtClean="0"/>
              <a:pPr/>
              <a:t>‹#›</a:t>
            </a:fld>
            <a:endParaRPr lang="en-IN"/>
          </a:p>
        </p:txBody>
      </p:sp>
    </p:spTree>
    <p:extLst>
      <p:ext uri="{BB962C8B-B14F-4D97-AF65-F5344CB8AC3E}">
        <p14:creationId xmlns:p14="http://schemas.microsoft.com/office/powerpoint/2010/main" val="6607738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9DF9C93-92CA-4414-AFA0-301B3B551424}" type="datetimeFigureOut">
              <a:rPr lang="en-IN" smtClean="0"/>
              <a:pPr/>
              <a:t>15-10-2020</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72543FB-5CA2-471A-8D37-6CF679E62EC9}" type="slidenum">
              <a:rPr lang="en-IN" smtClean="0"/>
              <a:pPr/>
              <a:t>‹#›</a:t>
            </a:fld>
            <a:endParaRPr lang="en-IN"/>
          </a:p>
        </p:txBody>
      </p:sp>
    </p:spTree>
    <p:extLst>
      <p:ext uri="{BB962C8B-B14F-4D97-AF65-F5344CB8AC3E}">
        <p14:creationId xmlns:p14="http://schemas.microsoft.com/office/powerpoint/2010/main" val="4105927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DF9C93-92CA-4414-AFA0-301B3B551424}" type="datetimeFigureOut">
              <a:rPr lang="en-IN" smtClean="0"/>
              <a:pPr/>
              <a:t>15-10-2020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72543FB-5CA2-471A-8D37-6CF679E62EC9}" type="slidenum">
              <a:rPr lang="en-IN" smtClean="0"/>
              <a:pPr/>
              <a:t>‹#›</a:t>
            </a:fld>
            <a:endParaRPr lang="en-IN"/>
          </a:p>
        </p:txBody>
      </p:sp>
    </p:spTree>
    <p:extLst>
      <p:ext uri="{BB962C8B-B14F-4D97-AF65-F5344CB8AC3E}">
        <p14:creationId xmlns:p14="http://schemas.microsoft.com/office/powerpoint/2010/main" val="3722928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9DF9C93-92CA-4414-AFA0-301B3B551424}" type="datetimeFigureOut">
              <a:rPr lang="en-IN" smtClean="0"/>
              <a:pPr/>
              <a:t>15-10-2020</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772543FB-5CA2-471A-8D37-6CF679E62EC9}" type="slidenum">
              <a:rPr lang="en-IN" smtClean="0"/>
              <a:pPr/>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97543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6.png"/><Relationship Id="rId5" Type="http://schemas.openxmlformats.org/officeDocument/2006/relationships/image" Target="../media/image15.jpg"/><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124DE-DBC8-4F18-8400-304A09871912}"/>
              </a:ext>
            </a:extLst>
          </p:cNvPr>
          <p:cNvSpPr>
            <a:spLocks noGrp="1"/>
          </p:cNvSpPr>
          <p:nvPr>
            <p:ph type="title"/>
          </p:nvPr>
        </p:nvSpPr>
        <p:spPr/>
        <p:txBody>
          <a:bodyPr>
            <a:normAutofit/>
          </a:bodyPr>
          <a:lstStyle/>
          <a:p>
            <a:r>
              <a:rPr lang="en-IN" sz="4800" dirty="0">
                <a:latin typeface="+mn-lt"/>
              </a:rPr>
              <a:t>Portable Weather Station with Web based Data Visualisation and Analytics</a:t>
            </a:r>
            <a:endParaRPr lang="en-IN" sz="4800" dirty="0"/>
          </a:p>
        </p:txBody>
      </p:sp>
      <p:sp>
        <p:nvSpPr>
          <p:cNvPr id="4" name="Content Placeholder 3">
            <a:extLst>
              <a:ext uri="{FF2B5EF4-FFF2-40B4-BE49-F238E27FC236}">
                <a16:creationId xmlns:a16="http://schemas.microsoft.com/office/drawing/2014/main" id="{4AD31BE8-18E5-4675-A114-DA37F493641D}"/>
              </a:ext>
            </a:extLst>
          </p:cNvPr>
          <p:cNvSpPr>
            <a:spLocks noGrp="1"/>
          </p:cNvSpPr>
          <p:nvPr>
            <p:ph idx="1"/>
          </p:nvPr>
        </p:nvSpPr>
        <p:spPr>
          <a:xfrm>
            <a:off x="1097280" y="2441360"/>
            <a:ext cx="10058400" cy="3427734"/>
          </a:xfrm>
        </p:spPr>
        <p:txBody>
          <a:bodyPr/>
          <a:lstStyle/>
          <a:p>
            <a:r>
              <a:rPr lang="en-IN" sz="3200" b="1" dirty="0"/>
              <a:t>TEAMMATES:</a:t>
            </a:r>
          </a:p>
          <a:p>
            <a:pPr marL="457200" indent="-457200">
              <a:buAutoNum type="arabicPeriod"/>
            </a:pPr>
            <a:r>
              <a:rPr lang="en-IN" sz="2400" dirty="0"/>
              <a:t>SHEELAVANT N SAI KRISHNA – 18BEC0905</a:t>
            </a:r>
          </a:p>
          <a:p>
            <a:pPr marL="457200" indent="-457200">
              <a:buAutoNum type="arabicPeriod"/>
            </a:pPr>
            <a:r>
              <a:rPr lang="en-IN" sz="2400" dirty="0"/>
              <a:t>G V GANESH MAURYA – 18BEC0128</a:t>
            </a:r>
          </a:p>
          <a:p>
            <a:pPr marL="457200" indent="-457200">
              <a:buAutoNum type="arabicPeriod"/>
            </a:pPr>
            <a:r>
              <a:rPr lang="en-IN" sz="2400" dirty="0"/>
              <a:t>GYAN VALLABH K – 18BEC0899</a:t>
            </a:r>
          </a:p>
          <a:p>
            <a:pPr marL="457200" indent="-457200">
              <a:buAutoNum type="arabicPeriod"/>
            </a:pPr>
            <a:r>
              <a:rPr lang="en-IN" sz="2400" dirty="0"/>
              <a:t>NAKKA PAVAN KALYAN – 18BEC0847</a:t>
            </a:r>
          </a:p>
          <a:p>
            <a:endParaRPr lang="en-IN" dirty="0"/>
          </a:p>
        </p:txBody>
      </p:sp>
      <p:sp>
        <p:nvSpPr>
          <p:cNvPr id="6" name="TextBox 5">
            <a:extLst>
              <a:ext uri="{FF2B5EF4-FFF2-40B4-BE49-F238E27FC236}">
                <a16:creationId xmlns:a16="http://schemas.microsoft.com/office/drawing/2014/main" id="{4C8C96F9-191B-498C-A75B-7B88F3A2F68D}"/>
              </a:ext>
            </a:extLst>
          </p:cNvPr>
          <p:cNvSpPr txBox="1"/>
          <p:nvPr/>
        </p:nvSpPr>
        <p:spPr>
          <a:xfrm>
            <a:off x="7111013" y="2441360"/>
            <a:ext cx="4761816" cy="1323439"/>
          </a:xfrm>
          <a:prstGeom prst="rect">
            <a:avLst/>
          </a:prstGeom>
          <a:noFill/>
        </p:spPr>
        <p:txBody>
          <a:bodyPr wrap="none" rtlCol="0">
            <a:spAutoFit/>
          </a:bodyPr>
          <a:lstStyle/>
          <a:p>
            <a:r>
              <a:rPr lang="en-US" sz="3200" b="1" dirty="0"/>
              <a:t>IoT Fundamentals ECE3501</a:t>
            </a:r>
          </a:p>
          <a:p>
            <a:r>
              <a:rPr lang="en-US" sz="2400" dirty="0"/>
              <a:t>J - Component</a:t>
            </a:r>
          </a:p>
          <a:p>
            <a:r>
              <a:rPr lang="en-US" sz="2400" dirty="0"/>
              <a:t>Review - 3</a:t>
            </a:r>
            <a:endParaRPr lang="en-IN" sz="2400" dirty="0"/>
          </a:p>
        </p:txBody>
      </p:sp>
    </p:spTree>
    <p:extLst>
      <p:ext uri="{BB962C8B-B14F-4D97-AF65-F5344CB8AC3E}">
        <p14:creationId xmlns:p14="http://schemas.microsoft.com/office/powerpoint/2010/main" val="4926292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40353-17EF-4BF3-8090-CC1E81E10B7D}"/>
              </a:ext>
            </a:extLst>
          </p:cNvPr>
          <p:cNvSpPr>
            <a:spLocks noGrp="1"/>
          </p:cNvSpPr>
          <p:nvPr>
            <p:ph type="title"/>
          </p:nvPr>
        </p:nvSpPr>
        <p:spPr/>
        <p:txBody>
          <a:bodyPr/>
          <a:lstStyle/>
          <a:p>
            <a:r>
              <a:rPr lang="en-US" dirty="0"/>
              <a:t>Improvements</a:t>
            </a:r>
            <a:endParaRPr lang="en-IN" dirty="0"/>
          </a:p>
        </p:txBody>
      </p:sp>
      <p:sp>
        <p:nvSpPr>
          <p:cNvPr id="5" name="Content Placeholder 4">
            <a:extLst>
              <a:ext uri="{FF2B5EF4-FFF2-40B4-BE49-F238E27FC236}">
                <a16:creationId xmlns:a16="http://schemas.microsoft.com/office/drawing/2014/main" id="{CDCF80C1-2C15-40E7-B304-8173FDB16090}"/>
              </a:ext>
            </a:extLst>
          </p:cNvPr>
          <p:cNvSpPr>
            <a:spLocks noGrp="1"/>
          </p:cNvSpPr>
          <p:nvPr>
            <p:ph idx="1"/>
          </p:nvPr>
        </p:nvSpPr>
        <p:spPr>
          <a:xfrm>
            <a:off x="1097280" y="1845734"/>
            <a:ext cx="7487427" cy="4023360"/>
          </a:xfrm>
        </p:spPr>
        <p:txBody>
          <a:bodyPr>
            <a:normAutofit lnSpcReduction="10000"/>
          </a:bodyPr>
          <a:lstStyle/>
          <a:p>
            <a:pPr>
              <a:lnSpc>
                <a:spcPct val="107000"/>
              </a:lnSpc>
              <a:spcAft>
                <a:spcPts val="800"/>
              </a:spcAft>
              <a:buFont typeface="Wingdings" panose="05000000000000000000" pitchFamily="2" charset="2"/>
              <a:buChar char="v"/>
            </a:pPr>
            <a:r>
              <a:rPr lang="en-IN" sz="1800" dirty="0">
                <a:solidFill>
                  <a:srgbClr val="222222"/>
                </a:solidFill>
                <a:effectLst/>
                <a:latin typeface="Arial" panose="020B0604020202020204" pitchFamily="34" charset="0"/>
                <a:ea typeface="Calibri" panose="020F0502020204030204" pitchFamily="34" charset="0"/>
                <a:cs typeface="Times New Roman" panose="02020603050405020304" pitchFamily="18" charset="0"/>
              </a:rPr>
              <a:t>The compact size of a </a:t>
            </a:r>
            <a:r>
              <a:rPr lang="en-IN" sz="1800" b="1" dirty="0">
                <a:solidFill>
                  <a:srgbClr val="222222"/>
                </a:solidFill>
                <a:effectLst/>
                <a:latin typeface="Arial" panose="020B0604020202020204" pitchFamily="34" charset="0"/>
                <a:ea typeface="Calibri" panose="020F0502020204030204" pitchFamily="34" charset="0"/>
                <a:cs typeface="Times New Roman" panose="02020603050405020304" pitchFamily="18" charset="0"/>
              </a:rPr>
              <a:t>handheld weather</a:t>
            </a:r>
            <a:r>
              <a:rPr lang="en-IN" sz="1800" dirty="0">
                <a:solidFill>
                  <a:srgbClr val="222222"/>
                </a:solidFill>
                <a:effectLst/>
                <a:latin typeface="Arial" panose="020B0604020202020204" pitchFamily="34" charset="0"/>
                <a:ea typeface="Calibri" panose="020F0502020204030204" pitchFamily="34" charset="0"/>
                <a:cs typeface="Times New Roman" panose="02020603050405020304" pitchFamily="18" charset="0"/>
              </a:rPr>
              <a:t> device is another </a:t>
            </a:r>
            <a:r>
              <a:rPr lang="en-IN" sz="1800" b="1" dirty="0">
                <a:solidFill>
                  <a:srgbClr val="222222"/>
                </a:solidFill>
                <a:effectLst/>
                <a:latin typeface="Arial" panose="020B0604020202020204" pitchFamily="34" charset="0"/>
                <a:ea typeface="Calibri" panose="020F0502020204030204" pitchFamily="34" charset="0"/>
                <a:cs typeface="Times New Roman" panose="02020603050405020304" pitchFamily="18" charset="0"/>
              </a:rPr>
              <a:t>advantage</a:t>
            </a:r>
            <a:r>
              <a:rPr lang="en-IN" sz="1800" dirty="0">
                <a:solidFill>
                  <a:srgbClr val="222222"/>
                </a:solidFill>
                <a:effectLst/>
                <a:latin typeface="Arial" panose="020B0604020202020204" pitchFamily="34" charset="0"/>
                <a:ea typeface="Calibri" panose="020F0502020204030204" pitchFamily="34" charset="0"/>
                <a:cs typeface="Times New Roman" panose="02020603050405020304" pitchFamily="18" charset="0"/>
              </a:rPr>
              <a:t>. Being so small in size, the meter is easy to carry and without any compromise on quality and functionality. Instead of lugging heavy equipment around, the device is pulled out of a pocket or backpack and attached to a smartphone.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v"/>
            </a:pPr>
            <a:r>
              <a:rPr lang="en-IN" sz="1800" dirty="0">
                <a:solidFill>
                  <a:srgbClr val="222222"/>
                </a:solidFill>
                <a:effectLst/>
                <a:latin typeface="Arial" panose="020B0604020202020204" pitchFamily="34" charset="0"/>
                <a:ea typeface="Calibri" panose="020F0502020204030204" pitchFamily="34" charset="0"/>
                <a:cs typeface="Times New Roman" panose="02020603050405020304" pitchFamily="18" charset="0"/>
              </a:rPr>
              <a:t>With a limited intervals of time we have update alias we would have full control over the weather.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v"/>
            </a:pPr>
            <a:r>
              <a:rPr lang="en-IN" sz="1800" dirty="0">
                <a:solidFill>
                  <a:srgbClr val="222222"/>
                </a:solidFill>
                <a:effectLst/>
                <a:latin typeface="Arial" panose="020B0604020202020204" pitchFamily="34" charset="0"/>
                <a:ea typeface="Calibri" panose="020F0502020204030204" pitchFamily="34" charset="0"/>
                <a:cs typeface="Times New Roman" panose="02020603050405020304" pitchFamily="18" charset="0"/>
              </a:rPr>
              <a:t>Main Aims of this project: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800" dirty="0">
                <a:solidFill>
                  <a:srgbClr val="222222"/>
                </a:solidFill>
                <a:effectLst/>
                <a:latin typeface="Arial" panose="020B0604020202020204" pitchFamily="34" charset="0"/>
                <a:ea typeface="Calibri" panose="020F0502020204030204" pitchFamily="34" charset="0"/>
                <a:cs typeface="Times New Roman" panose="02020603050405020304" pitchFamily="18" charset="0"/>
              </a:rPr>
              <a:t>Agriculture is basic real life motto of our project.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sz="1800" dirty="0">
                <a:solidFill>
                  <a:srgbClr val="222222"/>
                </a:solidFill>
                <a:effectLst/>
                <a:latin typeface="Arial" panose="020B0604020202020204" pitchFamily="34" charset="0"/>
                <a:ea typeface="Calibri" panose="020F0502020204030204" pitchFamily="34" charset="0"/>
                <a:cs typeface="Times New Roman" panose="02020603050405020304" pitchFamily="18" charset="0"/>
              </a:rPr>
              <a:t>Self driving car is basic tech improvement which can be done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9" name="Picture 8">
            <a:extLst>
              <a:ext uri="{FF2B5EF4-FFF2-40B4-BE49-F238E27FC236}">
                <a16:creationId xmlns:a16="http://schemas.microsoft.com/office/drawing/2014/main" id="{EAAC2C55-4073-45BD-BDE7-AE755E5A1C39}"/>
              </a:ext>
            </a:extLst>
          </p:cNvPr>
          <p:cNvPicPr/>
          <p:nvPr/>
        </p:nvPicPr>
        <p:blipFill>
          <a:blip r:embed="rId2"/>
          <a:stretch>
            <a:fillRect/>
          </a:stretch>
        </p:blipFill>
        <p:spPr>
          <a:xfrm>
            <a:off x="8699839" y="1845734"/>
            <a:ext cx="2533650" cy="37560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252809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34D1DC1-D8D0-4977-8086-AF1BAABDE655}"/>
              </a:ext>
            </a:extLst>
          </p:cNvPr>
          <p:cNvSpPr txBox="1"/>
          <p:nvPr/>
        </p:nvSpPr>
        <p:spPr>
          <a:xfrm>
            <a:off x="3681662" y="2254928"/>
            <a:ext cx="4828676" cy="1323439"/>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9pPr>
          </a:lstStyle>
          <a:p>
            <a:r>
              <a:rPr lang="en-GB" sz="8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Thank You</a:t>
            </a:r>
          </a:p>
        </p:txBody>
      </p:sp>
    </p:spTree>
    <p:extLst>
      <p:ext uri="{BB962C8B-B14F-4D97-AF65-F5344CB8AC3E}">
        <p14:creationId xmlns:p14="http://schemas.microsoft.com/office/powerpoint/2010/main" val="2923323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F8AC9-8913-4276-BC76-ABF7EE379495}"/>
              </a:ext>
            </a:extLst>
          </p:cNvPr>
          <p:cNvSpPr>
            <a:spLocks noGrp="1"/>
          </p:cNvSpPr>
          <p:nvPr>
            <p:ph type="title"/>
          </p:nvPr>
        </p:nvSpPr>
        <p:spPr>
          <a:xfrm>
            <a:off x="1097280" y="286603"/>
            <a:ext cx="10058400" cy="1187089"/>
          </a:xfrm>
        </p:spPr>
        <p:txBody>
          <a:bodyPr/>
          <a:lstStyle/>
          <a:p>
            <a:r>
              <a:rPr lang="en-IN" dirty="0"/>
              <a:t>Introduction</a:t>
            </a:r>
          </a:p>
        </p:txBody>
      </p:sp>
      <p:sp>
        <p:nvSpPr>
          <p:cNvPr id="3" name="Content Placeholder 2">
            <a:extLst>
              <a:ext uri="{FF2B5EF4-FFF2-40B4-BE49-F238E27FC236}">
                <a16:creationId xmlns:a16="http://schemas.microsoft.com/office/drawing/2014/main" id="{16C755F0-9BC8-48E0-97DD-7BE53FFB11CF}"/>
              </a:ext>
            </a:extLst>
          </p:cNvPr>
          <p:cNvSpPr>
            <a:spLocks noGrp="1"/>
          </p:cNvSpPr>
          <p:nvPr>
            <p:ph idx="1"/>
          </p:nvPr>
        </p:nvSpPr>
        <p:spPr>
          <a:xfrm>
            <a:off x="1097280" y="2077376"/>
            <a:ext cx="10058400" cy="3791718"/>
          </a:xfrm>
        </p:spPr>
        <p:txBody>
          <a:bodyPr/>
          <a:lstStyle/>
          <a:p>
            <a:pPr algn="just">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Make a compact and reliable weather monitoring package for a user to know about his/her location’s weather conditions or check the precise conditions at his/her home when the user is away.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Provide personalized periodic notifications to the user’s primary device about the conditions of a particular day and suggest short notes for the user to handle the day.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Provide the user with a dashboard which contains a comprehensive view of the weather and climate of the day, so the user can plan his errands accordingly.</a:t>
            </a:r>
          </a:p>
          <a:p>
            <a:pPr marL="0" indent="0" algn="just">
              <a:lnSpc>
                <a:spcPct val="107000"/>
              </a:lnSpc>
              <a:spcAft>
                <a:spcPts val="800"/>
              </a:spcAft>
              <a:buNone/>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484288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8870A-88A1-464E-9D1A-B7C2375C586E}"/>
              </a:ext>
            </a:extLst>
          </p:cNvPr>
          <p:cNvSpPr>
            <a:spLocks noGrp="1"/>
          </p:cNvSpPr>
          <p:nvPr>
            <p:ph type="title"/>
          </p:nvPr>
        </p:nvSpPr>
        <p:spPr/>
        <p:txBody>
          <a:bodyPr/>
          <a:lstStyle/>
          <a:p>
            <a:r>
              <a:rPr lang="en-US" dirty="0"/>
              <a:t>Components and Software used</a:t>
            </a:r>
            <a:endParaRPr lang="en-IN" dirty="0"/>
          </a:p>
        </p:txBody>
      </p:sp>
      <p:sp>
        <p:nvSpPr>
          <p:cNvPr id="3" name="Content Placeholder 2">
            <a:extLst>
              <a:ext uri="{FF2B5EF4-FFF2-40B4-BE49-F238E27FC236}">
                <a16:creationId xmlns:a16="http://schemas.microsoft.com/office/drawing/2014/main" id="{9627B112-EC96-41DF-A459-5D11F636FB78}"/>
              </a:ext>
            </a:extLst>
          </p:cNvPr>
          <p:cNvSpPr>
            <a:spLocks noGrp="1"/>
          </p:cNvSpPr>
          <p:nvPr>
            <p:ph idx="1"/>
          </p:nvPr>
        </p:nvSpPr>
        <p:spPr/>
        <p:txBody>
          <a:bodyPr>
            <a:normAutofit/>
          </a:bodyPr>
          <a:lstStyle/>
          <a:p>
            <a:pPr>
              <a:buFont typeface="Wingdings" panose="05000000000000000000" pitchFamily="2" charset="2"/>
              <a:buChar char="v"/>
            </a:pPr>
            <a:r>
              <a:rPr lang="en-US" dirty="0"/>
              <a:t>Hardware</a:t>
            </a:r>
          </a:p>
          <a:p>
            <a:pPr marL="0" indent="0">
              <a:buNone/>
            </a:pPr>
            <a:r>
              <a:rPr lang="en-US" dirty="0"/>
              <a:t>     </a:t>
            </a:r>
            <a:r>
              <a:rPr lang="en-US" sz="1400" dirty="0"/>
              <a:t>1. </a:t>
            </a:r>
            <a:r>
              <a:rPr lang="en-US" sz="1400" dirty="0" err="1"/>
              <a:t>Wemos</a:t>
            </a:r>
            <a:r>
              <a:rPr lang="en-US" sz="1400" dirty="0"/>
              <a:t> D1 Mini</a:t>
            </a:r>
          </a:p>
          <a:p>
            <a:pPr marL="0" indent="0">
              <a:buNone/>
            </a:pPr>
            <a:r>
              <a:rPr lang="en-US" sz="1400" dirty="0"/>
              <a:t>       2. </a:t>
            </a:r>
            <a:r>
              <a:rPr lang="en-IN" sz="1400" dirty="0">
                <a:effectLst/>
                <a:ea typeface="Calibri" panose="020F0502020204030204" pitchFamily="34" charset="0"/>
                <a:cs typeface="Times New Roman" panose="02020603050405020304" pitchFamily="18" charset="0"/>
              </a:rPr>
              <a:t>1.3 Inch I2C/IIC Display Module</a:t>
            </a:r>
          </a:p>
          <a:p>
            <a:pPr marL="0" indent="0">
              <a:buNone/>
            </a:pPr>
            <a:r>
              <a:rPr lang="en-US" sz="1400" dirty="0"/>
              <a:t>       3. 3D Printed case   </a:t>
            </a:r>
          </a:p>
          <a:p>
            <a:pPr>
              <a:buFont typeface="Wingdings" panose="05000000000000000000" pitchFamily="2" charset="2"/>
              <a:buChar char="v"/>
            </a:pPr>
            <a:r>
              <a:rPr lang="en-US" dirty="0"/>
              <a:t>Software</a:t>
            </a:r>
          </a:p>
          <a:p>
            <a:pPr marL="0" indent="0">
              <a:buNone/>
            </a:pPr>
            <a:r>
              <a:rPr lang="en-US" sz="1400" dirty="0"/>
              <a:t>       1. Arduino IDE                                      6. </a:t>
            </a:r>
            <a:r>
              <a:rPr lang="en-US" sz="1400" dirty="0" err="1"/>
              <a:t>ThingPulse</a:t>
            </a:r>
            <a:endParaRPr lang="en-US" sz="1400" dirty="0"/>
          </a:p>
          <a:p>
            <a:pPr marL="0" indent="0">
              <a:buNone/>
            </a:pPr>
            <a:r>
              <a:rPr lang="en-US" sz="1400" dirty="0"/>
              <a:t>       2. </a:t>
            </a:r>
            <a:r>
              <a:rPr lang="en-GB" sz="1400" dirty="0">
                <a:effectLst/>
                <a:ea typeface="Calibri" panose="020F0502020204030204" pitchFamily="34" charset="0"/>
                <a:cs typeface="Times New Roman" panose="02020603050405020304" pitchFamily="18" charset="0"/>
              </a:rPr>
              <a:t>Node RED</a:t>
            </a:r>
            <a:endParaRPr lang="en-IN" sz="1400" dirty="0">
              <a:effectLst/>
              <a:ea typeface="Calibri" panose="020F0502020204030204" pitchFamily="34" charset="0"/>
              <a:cs typeface="Times New Roman" panose="02020603050405020304" pitchFamily="18" charset="0"/>
            </a:endParaRPr>
          </a:p>
          <a:p>
            <a:pPr marL="0" indent="0">
              <a:buNone/>
            </a:pPr>
            <a:r>
              <a:rPr lang="en-US" sz="1400" dirty="0"/>
              <a:t>       3. IFTTT</a:t>
            </a:r>
          </a:p>
          <a:p>
            <a:pPr marL="0" indent="0">
              <a:buNone/>
            </a:pPr>
            <a:r>
              <a:rPr lang="en-US" sz="1400" dirty="0"/>
              <a:t>       4. Initial State</a:t>
            </a:r>
          </a:p>
          <a:p>
            <a:pPr marL="0" indent="0">
              <a:buNone/>
            </a:pPr>
            <a:r>
              <a:rPr lang="en-US" sz="1400" dirty="0"/>
              <a:t>       5. </a:t>
            </a:r>
            <a:r>
              <a:rPr lang="en-US" sz="1400" dirty="0" err="1"/>
              <a:t>OpenWeather</a:t>
            </a:r>
            <a:r>
              <a:rPr lang="en-US" sz="1400" dirty="0"/>
              <a:t> Map API</a:t>
            </a:r>
          </a:p>
          <a:p>
            <a:pPr>
              <a:buFont typeface="Wingdings" panose="05000000000000000000" pitchFamily="2" charset="2"/>
              <a:buChar char="v"/>
            </a:pPr>
            <a:endParaRPr lang="en-IN" dirty="0"/>
          </a:p>
        </p:txBody>
      </p:sp>
      <p:pic>
        <p:nvPicPr>
          <p:cNvPr id="4" name="Picture 3">
            <a:extLst>
              <a:ext uri="{FF2B5EF4-FFF2-40B4-BE49-F238E27FC236}">
                <a16:creationId xmlns:a16="http://schemas.microsoft.com/office/drawing/2014/main" id="{0EF47ED3-ADE7-445C-B2DA-CBF5409660A8}"/>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764290" y="3710111"/>
            <a:ext cx="1313414" cy="1380737"/>
          </a:xfrm>
          <a:prstGeom prst="rect">
            <a:avLst/>
          </a:prstGeom>
          <a:noFill/>
          <a:ln>
            <a:noFill/>
          </a:ln>
        </p:spPr>
      </p:pic>
      <p:pic>
        <p:nvPicPr>
          <p:cNvPr id="5" name="Picture 4">
            <a:extLst>
              <a:ext uri="{FF2B5EF4-FFF2-40B4-BE49-F238E27FC236}">
                <a16:creationId xmlns:a16="http://schemas.microsoft.com/office/drawing/2014/main" id="{A81A41EA-BB48-4A4E-A95C-62215D7CE4ED}"/>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197577" y="1815927"/>
            <a:ext cx="1760255" cy="1613073"/>
          </a:xfrm>
          <a:prstGeom prst="rect">
            <a:avLst/>
          </a:prstGeom>
          <a:noFill/>
          <a:ln>
            <a:noFill/>
          </a:ln>
        </p:spPr>
      </p:pic>
      <p:pic>
        <p:nvPicPr>
          <p:cNvPr id="6" name="Picture 5">
            <a:extLst>
              <a:ext uri="{FF2B5EF4-FFF2-40B4-BE49-F238E27FC236}">
                <a16:creationId xmlns:a16="http://schemas.microsoft.com/office/drawing/2014/main" id="{9801CAA8-1BEF-4CE5-8AEC-59EF3D6DD7C5}"/>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26189" y="3593942"/>
            <a:ext cx="2022950" cy="1613073"/>
          </a:xfrm>
          <a:prstGeom prst="rect">
            <a:avLst/>
          </a:prstGeom>
          <a:noFill/>
          <a:ln>
            <a:noFill/>
          </a:ln>
        </p:spPr>
      </p:pic>
    </p:spTree>
    <p:extLst>
      <p:ext uri="{BB962C8B-B14F-4D97-AF65-F5344CB8AC3E}">
        <p14:creationId xmlns:p14="http://schemas.microsoft.com/office/powerpoint/2010/main" val="837385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4DD94-6B17-4243-8F5A-96C76873B1A2}"/>
              </a:ext>
            </a:extLst>
          </p:cNvPr>
          <p:cNvSpPr>
            <a:spLocks noGrp="1"/>
          </p:cNvSpPr>
          <p:nvPr>
            <p:ph type="title"/>
          </p:nvPr>
        </p:nvSpPr>
        <p:spPr/>
        <p:txBody>
          <a:bodyPr/>
          <a:lstStyle/>
          <a:p>
            <a:r>
              <a:rPr lang="en-US" dirty="0"/>
              <a:t>Circuit Diagram</a:t>
            </a:r>
            <a:endParaRPr lang="en-IN" dirty="0"/>
          </a:p>
        </p:txBody>
      </p:sp>
      <p:pic>
        <p:nvPicPr>
          <p:cNvPr id="4" name="Content Placeholder 3">
            <a:extLst>
              <a:ext uri="{FF2B5EF4-FFF2-40B4-BE49-F238E27FC236}">
                <a16:creationId xmlns:a16="http://schemas.microsoft.com/office/drawing/2014/main" id="{A39B15D1-58FA-432C-9572-122DC9BD85E3}"/>
              </a:ext>
            </a:extLst>
          </p:cNvPr>
          <p:cNvPicPr>
            <a:picLocks noGrp="1"/>
          </p:cNvPicPr>
          <p:nvPr>
            <p:ph idx="1"/>
          </p:nvPr>
        </p:nvPicPr>
        <p:blipFill>
          <a:blip r:embed="rId2"/>
          <a:stretch>
            <a:fillRect/>
          </a:stretch>
        </p:blipFill>
        <p:spPr>
          <a:xfrm>
            <a:off x="1331650" y="2157275"/>
            <a:ext cx="5780850" cy="306364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39BFB8B7-FACF-4903-81A2-695BB08F2C9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716923" y="2157275"/>
            <a:ext cx="3238122" cy="31338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252597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E4BA3-97F1-465A-ABE8-0E904943B9FD}"/>
              </a:ext>
            </a:extLst>
          </p:cNvPr>
          <p:cNvSpPr>
            <a:spLocks noGrp="1"/>
          </p:cNvSpPr>
          <p:nvPr>
            <p:ph type="title" idx="4294967295"/>
          </p:nvPr>
        </p:nvSpPr>
        <p:spPr>
          <a:xfrm>
            <a:off x="739805" y="313972"/>
            <a:ext cx="10058400" cy="840126"/>
          </a:xfrm>
        </p:spPr>
        <p:txBody>
          <a:bodyPr/>
          <a:lstStyle/>
          <a:p>
            <a:r>
              <a:rPr lang="en-US" dirty="0"/>
              <a:t>Working</a:t>
            </a:r>
            <a:endParaRPr lang="en-IN" dirty="0"/>
          </a:p>
        </p:txBody>
      </p:sp>
      <p:sp>
        <p:nvSpPr>
          <p:cNvPr id="6" name="Content Placeholder 5">
            <a:extLst>
              <a:ext uri="{FF2B5EF4-FFF2-40B4-BE49-F238E27FC236}">
                <a16:creationId xmlns:a16="http://schemas.microsoft.com/office/drawing/2014/main" id="{9A6DD427-E183-4D3B-A665-1852C9C332B2}"/>
              </a:ext>
            </a:extLst>
          </p:cNvPr>
          <p:cNvSpPr>
            <a:spLocks noGrp="1"/>
          </p:cNvSpPr>
          <p:nvPr>
            <p:ph idx="4294967295"/>
          </p:nvPr>
        </p:nvSpPr>
        <p:spPr>
          <a:xfrm>
            <a:off x="739805" y="1154098"/>
            <a:ext cx="10712390" cy="4856085"/>
          </a:xfrm>
        </p:spPr>
        <p:txBody>
          <a:bodyPr/>
          <a:lstStyle/>
          <a:p>
            <a:pPr lvl="1">
              <a:buFont typeface="Wingdings" panose="05000000000000000000" pitchFamily="2" charset="2"/>
              <a:buChar char="v"/>
            </a:pPr>
            <a:r>
              <a:rPr lang="en-US" sz="2000" dirty="0">
                <a:effectLst/>
                <a:ea typeface="Calibri" panose="020F0502020204030204" pitchFamily="34" charset="0"/>
                <a:cs typeface="Times New Roman" panose="02020603050405020304" pitchFamily="18" charset="0"/>
              </a:rPr>
              <a:t> Raw weather data that consists of important climate parameters are obtained by the </a:t>
            </a:r>
            <a:r>
              <a:rPr lang="en-US" sz="2000" dirty="0" err="1">
                <a:effectLst/>
                <a:ea typeface="Calibri" panose="020F0502020204030204" pitchFamily="34" charset="0"/>
                <a:cs typeface="Times New Roman" panose="02020603050405020304" pitchFamily="18" charset="0"/>
              </a:rPr>
              <a:t>Wemos</a:t>
            </a:r>
            <a:r>
              <a:rPr lang="en-US" sz="2000" dirty="0">
                <a:effectLst/>
                <a:ea typeface="Calibri" panose="020F0502020204030204" pitchFamily="34" charset="0"/>
                <a:cs typeface="Times New Roman" panose="02020603050405020304" pitchFamily="18" charset="0"/>
              </a:rPr>
              <a:t> D1 Mini board through the API linkage provided by the Weather Station library by </a:t>
            </a:r>
            <a:r>
              <a:rPr lang="en-US" sz="2000" dirty="0" err="1">
                <a:effectLst/>
                <a:ea typeface="Calibri" panose="020F0502020204030204" pitchFamily="34" charset="0"/>
                <a:cs typeface="Times New Roman" panose="02020603050405020304" pitchFamily="18" charset="0"/>
              </a:rPr>
              <a:t>ThingPulse</a:t>
            </a:r>
            <a:r>
              <a:rPr lang="en-US" sz="2000" dirty="0">
                <a:effectLst/>
                <a:ea typeface="Calibri" panose="020F0502020204030204" pitchFamily="34" charset="0"/>
                <a:cs typeface="Times New Roman" panose="02020603050405020304" pitchFamily="18" charset="0"/>
              </a:rPr>
              <a:t> (Arduino IDE). </a:t>
            </a:r>
          </a:p>
          <a:p>
            <a:pPr lvl="1">
              <a:buFont typeface="Wingdings" panose="05000000000000000000" pitchFamily="2" charset="2"/>
              <a:buChar char="v"/>
            </a:pPr>
            <a:r>
              <a:rPr lang="en-US" sz="2000" dirty="0">
                <a:effectLst/>
                <a:ea typeface="Calibri" panose="020F0502020204030204" pitchFamily="34" charset="0"/>
                <a:cs typeface="Times New Roman" panose="02020603050405020304" pitchFamily="18" charset="0"/>
              </a:rPr>
              <a:t> The Weather Dashboard created though the </a:t>
            </a:r>
            <a:r>
              <a:rPr lang="en-US" sz="2000" dirty="0" err="1">
                <a:effectLst/>
                <a:ea typeface="Calibri" panose="020F0502020204030204" pitchFamily="34" charset="0"/>
                <a:cs typeface="Times New Roman" panose="02020603050405020304" pitchFamily="18" charset="0"/>
              </a:rPr>
              <a:t>InitialState</a:t>
            </a:r>
            <a:r>
              <a:rPr lang="en-US" sz="2000" dirty="0">
                <a:effectLst/>
                <a:ea typeface="Calibri" panose="020F0502020204030204" pitchFamily="34" charset="0"/>
                <a:cs typeface="Times New Roman" panose="02020603050405020304" pitchFamily="18" charset="0"/>
              </a:rPr>
              <a:t> platform then obtains the same information from a related API which (</a:t>
            </a:r>
            <a:r>
              <a:rPr lang="en-US" sz="2000" dirty="0" err="1">
                <a:effectLst/>
                <a:ea typeface="Calibri" panose="020F0502020204030204" pitchFamily="34" charset="0"/>
                <a:cs typeface="Times New Roman" panose="02020603050405020304" pitchFamily="18" charset="0"/>
              </a:rPr>
              <a:t>WeatherStack</a:t>
            </a:r>
            <a:r>
              <a:rPr lang="en-US" sz="2000" dirty="0">
                <a:effectLst/>
                <a:ea typeface="Calibri" panose="020F0502020204030204" pitchFamily="34" charset="0"/>
                <a:cs typeface="Times New Roman" panose="02020603050405020304" pitchFamily="18" charset="0"/>
              </a:rPr>
              <a:t> API). </a:t>
            </a:r>
          </a:p>
          <a:p>
            <a:pPr lvl="1">
              <a:buFont typeface="Wingdings" panose="05000000000000000000" pitchFamily="2" charset="2"/>
              <a:buChar char="v"/>
            </a:pPr>
            <a:r>
              <a:rPr lang="en-US" sz="2000" dirty="0">
                <a:effectLst/>
                <a:ea typeface="Calibri" panose="020F0502020204030204" pitchFamily="34" charset="0"/>
                <a:cs typeface="Times New Roman" panose="02020603050405020304" pitchFamily="18" charset="0"/>
              </a:rPr>
              <a:t> Certain parameters are then injected into Node-RED which in turn pushes values as information to IFTTT that interfaces the mobile devices to Node-RED for pushing notifications to the user’s phone. </a:t>
            </a:r>
          </a:p>
          <a:p>
            <a:pPr lvl="1">
              <a:buFont typeface="Wingdings" panose="05000000000000000000" pitchFamily="2" charset="2"/>
              <a:buChar char="v"/>
            </a:pPr>
            <a:r>
              <a:rPr lang="en-US" sz="2000" dirty="0">
                <a:ea typeface="Calibri" panose="020F0502020204030204" pitchFamily="34" charset="0"/>
                <a:cs typeface="Times New Roman" panose="02020603050405020304" pitchFamily="18" charset="0"/>
              </a:rPr>
              <a:t> We are using Node-Red as the main connector of mobile, hardware device and the website (Initial State).</a:t>
            </a:r>
          </a:p>
          <a:p>
            <a:pPr lvl="1">
              <a:buFont typeface="Wingdings" panose="05000000000000000000" pitchFamily="2" charset="2"/>
              <a:buChar char="v"/>
            </a:pPr>
            <a:r>
              <a:rPr lang="en-US" sz="2000" dirty="0">
                <a:effectLst/>
                <a:ea typeface="Calibri" panose="020F0502020204030204" pitchFamily="34" charset="0"/>
                <a:cs typeface="Times New Roman" panose="02020603050405020304" pitchFamily="18" charset="0"/>
              </a:rPr>
              <a:t> Through Node</a:t>
            </a:r>
            <a:r>
              <a:rPr lang="en-US" sz="2000" dirty="0">
                <a:ea typeface="Calibri" panose="020F0502020204030204" pitchFamily="34" charset="0"/>
                <a:cs typeface="Times New Roman" panose="02020603050405020304" pitchFamily="18" charset="0"/>
              </a:rPr>
              <a:t>-Red we are sending the current time using timestamp to Initial State.</a:t>
            </a:r>
          </a:p>
          <a:p>
            <a:pPr lvl="1">
              <a:buFont typeface="Wingdings" panose="05000000000000000000" pitchFamily="2" charset="2"/>
              <a:buChar char="v"/>
            </a:pPr>
            <a:r>
              <a:rPr lang="en-US" sz="2000" dirty="0">
                <a:effectLst/>
                <a:ea typeface="Calibri" panose="020F0502020204030204" pitchFamily="34" charset="0"/>
                <a:cs typeface="Times New Roman" panose="02020603050405020304" pitchFamily="18" charset="0"/>
              </a:rPr>
              <a:t> We are also sending the data that is read by </a:t>
            </a:r>
            <a:r>
              <a:rPr lang="en-US" sz="2000" dirty="0" err="1">
                <a:effectLst/>
                <a:ea typeface="Calibri" panose="020F0502020204030204" pitchFamily="34" charset="0"/>
                <a:cs typeface="Times New Roman" panose="02020603050405020304" pitchFamily="18" charset="0"/>
              </a:rPr>
              <a:t>Wemos</a:t>
            </a:r>
            <a:r>
              <a:rPr lang="en-US" sz="2000" dirty="0">
                <a:effectLst/>
                <a:ea typeface="Calibri" panose="020F0502020204030204" pitchFamily="34" charset="0"/>
                <a:cs typeface="Times New Roman" panose="02020603050405020304" pitchFamily="18" charset="0"/>
              </a:rPr>
              <a:t> Mini to Initial State using Node-Red.</a:t>
            </a:r>
          </a:p>
          <a:p>
            <a:pPr lvl="1">
              <a:buFont typeface="Wingdings" panose="05000000000000000000" pitchFamily="2" charset="2"/>
              <a:buChar char="v"/>
            </a:pPr>
            <a:r>
              <a:rPr lang="en-US" sz="2000" dirty="0">
                <a:ea typeface="Calibri" panose="020F0502020204030204" pitchFamily="34" charset="0"/>
                <a:cs typeface="Times New Roman" panose="02020603050405020304" pitchFamily="18" charset="0"/>
              </a:rPr>
              <a:t> Mobile phone notifications are sent through Node-Red using IFTTT every 2-3 hours. These notifications contain the temperature and a short description. When we click on the notification it takes us to Initial State webpage where we can get better understanding more information.</a:t>
            </a:r>
            <a:endParaRPr lang="en-US" sz="2000" dirty="0">
              <a:effectLst/>
              <a:ea typeface="Calibri" panose="020F0502020204030204" pitchFamily="34" charset="0"/>
              <a:cs typeface="Times New Roman" panose="02020603050405020304" pitchFamily="18" charset="0"/>
            </a:endParaRPr>
          </a:p>
          <a:p>
            <a:pPr marL="201168" lvl="1" indent="0">
              <a:buNone/>
            </a:pPr>
            <a:endParaRPr lang="en-IN" sz="2000" dirty="0">
              <a:effectLst/>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935478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578446-0EC3-4E73-92BF-563EB1EC20B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81561" y="407055"/>
            <a:ext cx="7079868" cy="293094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079E43F2-AC45-47BE-A863-9308F58F0D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87557" y="407055"/>
            <a:ext cx="3251007" cy="54000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5A478320-7C8A-4F05-8B49-2B32F1C865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561" y="3664581"/>
            <a:ext cx="7135214" cy="191947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130044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08872" y="391874"/>
            <a:ext cx="5262979" cy="830997"/>
          </a:xfrm>
          <a:prstGeom prst="rect">
            <a:avLst/>
          </a:prstGeom>
          <a:noFill/>
        </p:spPr>
        <p:txBody>
          <a:bodyPr wrap="none" rtlCol="0">
            <a:spAutoFit/>
          </a:bodyPr>
          <a:lstStyle/>
          <a:p>
            <a:r>
              <a:rPr lang="en-GB" sz="4800" dirty="0">
                <a:latin typeface="+mj-lt"/>
              </a:rPr>
              <a:t>Initial State Output:</a:t>
            </a:r>
            <a:r>
              <a:rPr lang="en-GB" dirty="0"/>
              <a:t>	</a:t>
            </a:r>
          </a:p>
        </p:txBody>
      </p:sp>
      <p:pic>
        <p:nvPicPr>
          <p:cNvPr id="5" name="Picture 4">
            <a:extLst>
              <a:ext uri="{FF2B5EF4-FFF2-40B4-BE49-F238E27FC236}">
                <a16:creationId xmlns:a16="http://schemas.microsoft.com/office/drawing/2014/main" id="{F1DDC68F-9810-46A6-9010-38A470318255}"/>
              </a:ext>
            </a:extLst>
          </p:cNvPr>
          <p:cNvPicPr/>
          <p:nvPr/>
        </p:nvPicPr>
        <p:blipFill>
          <a:blip r:embed="rId2"/>
          <a:stretch>
            <a:fillRect/>
          </a:stretch>
        </p:blipFill>
        <p:spPr>
          <a:xfrm>
            <a:off x="2125113" y="1222871"/>
            <a:ext cx="8403804" cy="490272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746A8-C332-4D87-8513-783D9C986AB6}"/>
              </a:ext>
            </a:extLst>
          </p:cNvPr>
          <p:cNvSpPr>
            <a:spLocks noGrp="1"/>
          </p:cNvSpPr>
          <p:nvPr>
            <p:ph type="title" idx="4294967295"/>
          </p:nvPr>
        </p:nvSpPr>
        <p:spPr>
          <a:xfrm>
            <a:off x="793072" y="313971"/>
            <a:ext cx="10058400" cy="777875"/>
          </a:xfrm>
        </p:spPr>
        <p:txBody>
          <a:bodyPr/>
          <a:lstStyle/>
          <a:p>
            <a:r>
              <a:rPr lang="en-US" dirty="0"/>
              <a:t>Output on the phone</a:t>
            </a:r>
            <a:endParaRPr lang="en-IN" dirty="0"/>
          </a:p>
        </p:txBody>
      </p:sp>
      <p:pic>
        <p:nvPicPr>
          <p:cNvPr id="5" name="Picture 4">
            <a:extLst>
              <a:ext uri="{FF2B5EF4-FFF2-40B4-BE49-F238E27FC236}">
                <a16:creationId xmlns:a16="http://schemas.microsoft.com/office/drawing/2014/main" id="{5A1E841F-E1EE-498B-9023-F40632DAA6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7958" y="1177274"/>
            <a:ext cx="2476084" cy="5220659"/>
          </a:xfrm>
          <a:prstGeom prst="rect">
            <a:avLst/>
          </a:prstGeom>
        </p:spPr>
      </p:pic>
      <p:pic>
        <p:nvPicPr>
          <p:cNvPr id="7" name="Picture 6">
            <a:extLst>
              <a:ext uri="{FF2B5EF4-FFF2-40B4-BE49-F238E27FC236}">
                <a16:creationId xmlns:a16="http://schemas.microsoft.com/office/drawing/2014/main" id="{57F24B13-BB40-403E-9C19-6BB4ED16E1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275" y="1195004"/>
            <a:ext cx="2605897" cy="5211794"/>
          </a:xfrm>
          <a:prstGeom prst="rect">
            <a:avLst/>
          </a:prstGeom>
        </p:spPr>
      </p:pic>
      <p:pic>
        <p:nvPicPr>
          <p:cNvPr id="9" name="Picture 8">
            <a:extLst>
              <a:ext uri="{FF2B5EF4-FFF2-40B4-BE49-F238E27FC236}">
                <a16:creationId xmlns:a16="http://schemas.microsoft.com/office/drawing/2014/main" id="{B6A847C4-AB5D-4B97-BC1B-9D30F633E4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75828" y="1178092"/>
            <a:ext cx="2609921" cy="5219841"/>
          </a:xfrm>
          <a:prstGeom prst="rect">
            <a:avLst/>
          </a:prstGeom>
        </p:spPr>
      </p:pic>
      <p:sp>
        <p:nvSpPr>
          <p:cNvPr id="10" name="Arrow: Right 9">
            <a:extLst>
              <a:ext uri="{FF2B5EF4-FFF2-40B4-BE49-F238E27FC236}">
                <a16:creationId xmlns:a16="http://schemas.microsoft.com/office/drawing/2014/main" id="{DD948D30-13AD-485A-8B4B-63C9E9EAA82D}"/>
              </a:ext>
            </a:extLst>
          </p:cNvPr>
          <p:cNvSpPr/>
          <p:nvPr/>
        </p:nvSpPr>
        <p:spPr>
          <a:xfrm>
            <a:off x="3881958" y="3377212"/>
            <a:ext cx="710213" cy="5149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rrow: Right 11">
            <a:extLst>
              <a:ext uri="{FF2B5EF4-FFF2-40B4-BE49-F238E27FC236}">
                <a16:creationId xmlns:a16="http://schemas.microsoft.com/office/drawing/2014/main" id="{7C24F20B-2F0E-4C4D-BFB8-48633F1CB702}"/>
              </a:ext>
            </a:extLst>
          </p:cNvPr>
          <p:cNvSpPr/>
          <p:nvPr/>
        </p:nvSpPr>
        <p:spPr>
          <a:xfrm>
            <a:off x="7599828" y="3428259"/>
            <a:ext cx="710213" cy="5149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52404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812F2-EA13-4D98-BA60-F929FA53A7DC}"/>
              </a:ext>
            </a:extLst>
          </p:cNvPr>
          <p:cNvSpPr>
            <a:spLocks noGrp="1"/>
          </p:cNvSpPr>
          <p:nvPr>
            <p:ph type="title"/>
          </p:nvPr>
        </p:nvSpPr>
        <p:spPr>
          <a:xfrm>
            <a:off x="1097280" y="286603"/>
            <a:ext cx="10058400" cy="1462298"/>
          </a:xfrm>
        </p:spPr>
        <p:txBody>
          <a:bodyPr/>
          <a:lstStyle/>
          <a:p>
            <a:r>
              <a:rPr lang="en-US" dirty="0"/>
              <a:t>Hardware Output</a:t>
            </a:r>
            <a:endParaRPr lang="en-IN" dirty="0"/>
          </a:p>
        </p:txBody>
      </p:sp>
      <p:pic>
        <p:nvPicPr>
          <p:cNvPr id="3" name="Picture 2">
            <a:extLst>
              <a:ext uri="{FF2B5EF4-FFF2-40B4-BE49-F238E27FC236}">
                <a16:creationId xmlns:a16="http://schemas.microsoft.com/office/drawing/2014/main" id="{C16F7E65-C07F-488B-B385-8C21526126F3}"/>
              </a:ext>
            </a:extLst>
          </p:cNvPr>
          <p:cNvPicPr/>
          <p:nvPr/>
        </p:nvPicPr>
        <p:blipFill>
          <a:blip r:embed="rId4"/>
          <a:stretch>
            <a:fillRect/>
          </a:stretch>
        </p:blipFill>
        <p:spPr>
          <a:xfrm>
            <a:off x="1227449" y="2016057"/>
            <a:ext cx="3192780" cy="383794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a:extLst>
              <a:ext uri="{FF2B5EF4-FFF2-40B4-BE49-F238E27FC236}">
                <a16:creationId xmlns:a16="http://schemas.microsoft.com/office/drawing/2014/main" id="{5A0D7859-21D5-41B3-9318-C286FB600139}"/>
              </a:ext>
            </a:extLst>
          </p:cNvPr>
          <p:cNvPicPr/>
          <p:nvPr/>
        </p:nvPicPr>
        <p:blipFill>
          <a:blip r:embed="rId5"/>
          <a:stretch>
            <a:fillRect/>
          </a:stretch>
        </p:blipFill>
        <p:spPr>
          <a:xfrm>
            <a:off x="4654230" y="2087177"/>
            <a:ext cx="3309040" cy="37668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working">
            <a:hlinkClick r:id="" action="ppaction://media"/>
            <a:extLst>
              <a:ext uri="{FF2B5EF4-FFF2-40B4-BE49-F238E27FC236}">
                <a16:creationId xmlns:a16="http://schemas.microsoft.com/office/drawing/2014/main" id="{E938C69E-F005-4AA0-8918-56596636683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451541" y="2087177"/>
            <a:ext cx="2601157" cy="39800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57824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13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157</TotalTime>
  <Words>505</Words>
  <Application>Microsoft Office PowerPoint</Application>
  <PresentationFormat>Widescreen</PresentationFormat>
  <Paragraphs>43</Paragraphs>
  <Slides>11</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Symbol</vt:lpstr>
      <vt:lpstr>Times New Roman</vt:lpstr>
      <vt:lpstr>Wingdings</vt:lpstr>
      <vt:lpstr>Retrospect</vt:lpstr>
      <vt:lpstr>Portable Weather Station with Web based Data Visualisation and Analytics</vt:lpstr>
      <vt:lpstr>Introduction</vt:lpstr>
      <vt:lpstr>Components and Software used</vt:lpstr>
      <vt:lpstr>Circuit Diagram</vt:lpstr>
      <vt:lpstr>Working</vt:lpstr>
      <vt:lpstr>PowerPoint Presentation</vt:lpstr>
      <vt:lpstr>PowerPoint Presentation</vt:lpstr>
      <vt:lpstr>Output on the phone</vt:lpstr>
      <vt:lpstr>Hardware Output</vt:lpstr>
      <vt:lpstr>Improvements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Portable Weather Station with Web based Data Visualisation and Analytics</dc:title>
  <dc:creator>Ganesh Maurya</dc:creator>
  <cp:lastModifiedBy>G V Ganesh Maurya</cp:lastModifiedBy>
  <cp:revision>136</cp:revision>
  <dcterms:created xsi:type="dcterms:W3CDTF">2020-09-01T15:48:00Z</dcterms:created>
  <dcterms:modified xsi:type="dcterms:W3CDTF">2020-10-15T10:26:05Z</dcterms:modified>
</cp:coreProperties>
</file>

<file path=docProps/thumbnail.jpeg>
</file>